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e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0"/>
  </p:notesMasterIdLst>
  <p:sldIdLst>
    <p:sldId id="266" r:id="rId2"/>
    <p:sldId id="482" r:id="rId3"/>
    <p:sldId id="483" r:id="rId4"/>
    <p:sldId id="484" r:id="rId5"/>
    <p:sldId id="498" r:id="rId6"/>
    <p:sldId id="481" r:id="rId7"/>
    <p:sldId id="475" r:id="rId8"/>
    <p:sldId id="476" r:id="rId9"/>
    <p:sldId id="486" r:id="rId10"/>
    <p:sldId id="487" r:id="rId11"/>
    <p:sldId id="477" r:id="rId12"/>
    <p:sldId id="478" r:id="rId13"/>
    <p:sldId id="467" r:id="rId14"/>
    <p:sldId id="468" r:id="rId15"/>
    <p:sldId id="479" r:id="rId16"/>
    <p:sldId id="472" r:id="rId17"/>
    <p:sldId id="469" r:id="rId18"/>
    <p:sldId id="488" r:id="rId19"/>
    <p:sldId id="489" r:id="rId20"/>
    <p:sldId id="490" r:id="rId21"/>
    <p:sldId id="470" r:id="rId22"/>
    <p:sldId id="495" r:id="rId23"/>
    <p:sldId id="491" r:id="rId24"/>
    <p:sldId id="492" r:id="rId25"/>
    <p:sldId id="493" r:id="rId26"/>
    <p:sldId id="494" r:id="rId27"/>
    <p:sldId id="497" r:id="rId28"/>
    <p:sldId id="485" r:id="rId29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ALLEYNE" initials="AA" lastIdx="1" clrIdx="0">
    <p:extLst>
      <p:ext uri="{19B8F6BF-5375-455C-9EA6-DF929625EA0E}">
        <p15:presenceInfo xmlns:p15="http://schemas.microsoft.com/office/powerpoint/2012/main" userId="802e80fc07d6602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FF00"/>
    <a:srgbClr val="404040"/>
    <a:srgbClr val="FFCC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06" autoAdjust="0"/>
    <p:restoredTop sz="93023" autoAdjust="0"/>
  </p:normalViewPr>
  <p:slideViewPr>
    <p:cSldViewPr snapToGrid="0" snapToObjects="1">
      <p:cViewPr varScale="1">
        <p:scale>
          <a:sx n="103" d="100"/>
          <a:sy n="103" d="100"/>
        </p:scale>
        <p:origin x="106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-38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8DDFE03-40B8-4596-86DF-D8C4547493EF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1DDC2E2-282D-42A7-AF38-B949CD527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490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DC2E2-282D-42A7-AF38-B949CD5271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68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ETS-slide-TITLE-blu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POETS-full-color-w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8584" y="394930"/>
            <a:ext cx="4452351" cy="37102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93506"/>
            <a:ext cx="7772400" cy="521296"/>
          </a:xfrm>
        </p:spPr>
        <p:txBody>
          <a:bodyPr>
            <a:noAutofit/>
          </a:bodyPr>
          <a:lstStyle>
            <a:lvl1pPr algn="ctr">
              <a:defRPr sz="3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200866"/>
            <a:ext cx="6400800" cy="365592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24606" y="6669741"/>
            <a:ext cx="2133600" cy="18288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808C18E-04DA-49E1-A39D-646083D1A791}" type="datetime1">
              <a:rPr lang="en-US" smtClean="0"/>
              <a:t>10/16/2019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68331"/>
            <a:ext cx="2895600" cy="18288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5794" y="6668026"/>
            <a:ext cx="2133600" cy="18288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4AD957D-3511-CB4A-81C3-66E0F91D58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6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F46DE-4851-4696-9998-B625F8B887BD}" type="datetime1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957D-3511-CB4A-81C3-66E0F91D5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895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D184F-DEB8-4F84-A01F-CFBB7A63FA16}" type="datetime1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957D-3511-CB4A-81C3-66E0F91D5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779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5D5DA-34AA-4912-8E4A-DE5E2EAA0FC3}" type="datetime1">
              <a:rPr lang="en-US" smtClean="0"/>
              <a:t>10/16/2019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957D-3511-CB4A-81C3-66E0F91D5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601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20492-5B97-4019-83A6-93F26CF4EFC2}" type="datetime1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957D-3511-CB4A-81C3-66E0F91D5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06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398D-F89E-442E-8DED-4323A53AF30F}" type="datetime1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957D-3511-CB4A-81C3-66E0F91D5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034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5509B-9810-4E1F-BC44-2051022F4847}" type="datetime1">
              <a:rPr lang="en-US" smtClean="0"/>
              <a:t>10/16/2019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957D-3511-CB4A-81C3-66E0F91D5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43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74A03-5B4B-4156-BC07-3B41A336B8DC}" type="datetime1">
              <a:rPr lang="en-US" smtClean="0"/>
              <a:t>10/16/2019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957D-3511-CB4A-81C3-66E0F91D5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447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9396-24AB-4AD5-B4D8-058F7917004A}" type="datetime1">
              <a:rPr lang="en-US" smtClean="0"/>
              <a:t>10/16/2019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957D-3511-CB4A-81C3-66E0F91D5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790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065E-C696-46DE-A8B7-5429C883CEF6}" type="datetime1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957D-3511-CB4A-81C3-66E0F91D5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675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08B3-3D1B-4668-AFB5-D7FD896D08CA}" type="datetime1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957D-3511-CB4A-81C3-66E0F91D5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495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ETS-slide-IN-blue.psd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POETS-abv-white.png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528" y="170363"/>
            <a:ext cx="939596" cy="1021376"/>
          </a:xfrm>
          <a:prstGeom prst="rect">
            <a:avLst/>
          </a:prstGeom>
        </p:spPr>
      </p:pic>
      <p:pic>
        <p:nvPicPr>
          <p:cNvPr id="10" name="Picture 9" descr="nsf1.png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8661" y="867684"/>
            <a:ext cx="846126" cy="85101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70004" y="231606"/>
            <a:ext cx="7155088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4606" y="6669741"/>
            <a:ext cx="21336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EF8C259C-E47B-499F-8C2A-7394328D27C3}" type="datetime1">
              <a:rPr lang="en-US" smtClean="0"/>
              <a:t>10/16/2019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668331"/>
            <a:ext cx="28956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794" y="6668026"/>
            <a:ext cx="21336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4AD957D-3511-CB4A-81C3-66E0F91D58A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4"/>
          <p:cNvSpPr txBox="1">
            <a:spLocks/>
          </p:cNvSpPr>
          <p:nvPr userDrawn="1"/>
        </p:nvSpPr>
        <p:spPr>
          <a:xfrm>
            <a:off x="7860394" y="247805"/>
            <a:ext cx="1014451" cy="110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AN NSF 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SPONSORED 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CENTER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9666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500" b="1" kern="1200">
          <a:solidFill>
            <a:srgbClr val="FFCC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mailto:brewerj@tuscola.k12.il.us" TargetMode="External"/><Relationship Id="rId3" Type="http://schemas.openxmlformats.org/officeDocument/2006/relationships/image" Target="../media/image38.jpe"/><Relationship Id="rId7" Type="http://schemas.openxmlformats.org/officeDocument/2006/relationships/hyperlink" Target="mailto:smije@sages.us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jmuskin@Illinois.edu" TargetMode="External"/><Relationship Id="rId5" Type="http://schemas.openxmlformats.org/officeDocument/2006/relationships/image" Target="../media/image40.jpg"/><Relationship Id="rId10" Type="http://schemas.openxmlformats.org/officeDocument/2006/relationships/hyperlink" Target="https://docs.google.com/document/d/17ycib18DuINhejT3hjarzX2Dy149vvVXUCCtGHzzPtw/edit?usp=sharing" TargetMode="External"/><Relationship Id="rId4" Type="http://schemas.openxmlformats.org/officeDocument/2006/relationships/image" Target="../media/image39.png"/><Relationship Id="rId9" Type="http://schemas.openxmlformats.org/officeDocument/2006/relationships/hyperlink" Target="mailto:wulffj@cusd305.or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Story Lining Chemical </a:t>
            </a:r>
            <a:r>
              <a:rPr lang="en-US" dirty="0"/>
              <a:t>R</a:t>
            </a:r>
            <a:r>
              <a:rPr lang="en-US" dirty="0" smtClean="0"/>
              <a:t>eactions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5200866"/>
            <a:ext cx="8866994" cy="365592"/>
          </a:xfrm>
        </p:spPr>
        <p:txBody>
          <a:bodyPr/>
          <a:lstStyle/>
          <a:p>
            <a:r>
              <a:rPr lang="en-US" sz="2200" dirty="0" smtClean="0">
                <a:solidFill>
                  <a:schemeClr val="bg1"/>
                </a:solidFill>
              </a:rPr>
              <a:t>ISTA 2019</a:t>
            </a:r>
            <a:endParaRPr 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94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Unit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Need to create heat</a:t>
            </a:r>
          </a:p>
          <a:p>
            <a:pPr lvl="1"/>
            <a:r>
              <a:rPr lang="en-US" dirty="0" smtClean="0"/>
              <a:t>Experiment on effectiveness of reactions</a:t>
            </a:r>
          </a:p>
          <a:p>
            <a:pPr lvl="1"/>
            <a:r>
              <a:rPr lang="en-US" dirty="0" smtClean="0"/>
              <a:t>Modeling chemical reactions</a:t>
            </a:r>
          </a:p>
          <a:p>
            <a:pPr lvl="1"/>
            <a:r>
              <a:rPr lang="en-US" dirty="0" smtClean="0"/>
              <a:t>Modeling what heat is</a:t>
            </a:r>
          </a:p>
          <a:p>
            <a:pPr lvl="1"/>
            <a:r>
              <a:rPr lang="en-US" dirty="0" smtClean="0"/>
              <a:t>Create heating pack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957D-3511-CB4A-81C3-66E0F91D58A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865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Supplies – chemical reaction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957D-3511-CB4A-81C3-66E0F91D58A0}" type="slidenum">
              <a:rPr lang="en-US" smtClean="0"/>
              <a:t>11</a:t>
            </a:fld>
            <a:endParaRPr lang="en-US"/>
          </a:p>
        </p:txBody>
      </p:sp>
      <p:pic>
        <p:nvPicPr>
          <p:cNvPr id="10242" name="Picture 2" descr="Image result for hydrogen perox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467" y="2249694"/>
            <a:ext cx="2908211" cy="290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mage result for potassium iod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829" y="3217430"/>
            <a:ext cx="2264263" cy="226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64335" y="5430687"/>
            <a:ext cx="1960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Hydrogen Peroxide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98837" y="5430688"/>
            <a:ext cx="1788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Potassium Iodide</a:t>
            </a:r>
            <a:endParaRPr lang="en-US" dirty="0"/>
          </a:p>
        </p:txBody>
      </p:sp>
      <p:pic>
        <p:nvPicPr>
          <p:cNvPr id="10250" name="Picture 10" descr="Image result for Yea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073" y="3449511"/>
            <a:ext cx="1708394" cy="170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Image result for peroxide hair 4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1" r="30143"/>
          <a:stretch/>
        </p:blipFill>
        <p:spPr bwMode="auto">
          <a:xfrm>
            <a:off x="1043354" y="2207208"/>
            <a:ext cx="1101969" cy="283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43354" y="5292188"/>
            <a:ext cx="10502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Peroxide </a:t>
            </a:r>
            <a:br>
              <a:rPr lang="en-US" dirty="0" smtClean="0"/>
            </a:br>
            <a:r>
              <a:rPr lang="en-US" dirty="0" smtClean="0"/>
              <a:t>(for hair)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964459" y="5430688"/>
            <a:ext cx="670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Yeast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4466492" y="1652954"/>
            <a:ext cx="0" cy="42855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18151" y="1578913"/>
            <a:ext cx="3072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Inexpensive Version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5425352" y="1578913"/>
            <a:ext cx="2296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Pure reactants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9647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Yeast or Potassium Iodide is a catalyst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957D-3511-CB4A-81C3-66E0F91D58A0}" type="slidenum">
              <a:rPr lang="en-US" smtClean="0"/>
              <a:t>12</a:t>
            </a:fld>
            <a:endParaRPr lang="en-US"/>
          </a:p>
        </p:txBody>
      </p:sp>
      <p:pic>
        <p:nvPicPr>
          <p:cNvPr id="11266" name="Picture 2" descr="Image result for hydrogen peroxide potassium iodide reaction molecular mod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7" y="3622430"/>
            <a:ext cx="70961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43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molecular bonds break, often energy (as heat) is given off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957D-3511-CB4A-81C3-66E0F91D58A0}" type="slidenum">
              <a:rPr lang="en-US" smtClean="0"/>
              <a:t>13</a:t>
            </a:fld>
            <a:endParaRPr lang="en-US"/>
          </a:p>
        </p:txBody>
      </p:sp>
      <p:pic>
        <p:nvPicPr>
          <p:cNvPr id="7170" name="Picture 2" descr="Related imag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637" y="2969422"/>
            <a:ext cx="3888886" cy="2618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81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7" name="Picture 19" descr="http://dyne-chem.com/product-image/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295" y="4606095"/>
            <a:ext cx="1809751" cy="116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http://static1.fjcdn.com/comments/Potassium+chloride+you+mean+salt+substitute+_2398982e36024488586be8171259793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036" y="4407599"/>
            <a:ext cx="1360547" cy="136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http://styletrials.com/wp-content/uploads/2012/02/Epsom-Sa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877" y="2321064"/>
            <a:ext cx="992335" cy="132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6056" y="152399"/>
            <a:ext cx="7290744" cy="977509"/>
          </a:xfrm>
        </p:spPr>
        <p:txBody>
          <a:bodyPr>
            <a:normAutofit/>
          </a:bodyPr>
          <a:lstStyle/>
          <a:p>
            <a:r>
              <a:rPr lang="en-US" dirty="0" smtClean="0"/>
              <a:t>Supplies – Dissolution reactions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2B1B2A-70F4-4161-A0E7-C2F45A69E46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952613" y="1635264"/>
            <a:ext cx="16148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black"/>
                </a:solidFill>
              </a:rPr>
              <a:t>MgSO4</a:t>
            </a:r>
            <a:br>
              <a:rPr lang="en-US" sz="2000" b="1" dirty="0" smtClean="0">
                <a:solidFill>
                  <a:prstClr val="black"/>
                </a:solidFill>
              </a:rPr>
            </a:br>
            <a:r>
              <a:rPr lang="en-US" sz="2000" b="1" dirty="0" smtClean="0">
                <a:solidFill>
                  <a:prstClr val="black"/>
                </a:solidFill>
              </a:rPr>
              <a:t>(Epsom Salts)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77860" y="3808328"/>
            <a:ext cx="18701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prstClr val="black"/>
                </a:solidFill>
              </a:rPr>
              <a:t>KCl</a:t>
            </a:r>
            <a:r>
              <a:rPr lang="en-US" sz="2000" b="1" dirty="0" smtClean="0">
                <a:solidFill>
                  <a:prstClr val="black"/>
                </a:solidFill>
              </a:rPr>
              <a:t>*</a:t>
            </a:r>
            <a:r>
              <a:rPr lang="en-US" sz="2000" b="1" dirty="0">
                <a:solidFill>
                  <a:prstClr val="black"/>
                </a:solidFill>
              </a:rPr>
              <a:t/>
            </a:r>
            <a:br>
              <a:rPr lang="en-US" sz="2000" b="1" dirty="0">
                <a:solidFill>
                  <a:prstClr val="black"/>
                </a:solidFill>
              </a:rPr>
            </a:br>
            <a:r>
              <a:rPr lang="en-US" sz="2000" b="1" dirty="0" smtClean="0">
                <a:solidFill>
                  <a:prstClr val="black"/>
                </a:solidFill>
              </a:rPr>
              <a:t>(Salt </a:t>
            </a:r>
            <a:r>
              <a:rPr lang="en-US" sz="2000" b="1" dirty="0">
                <a:solidFill>
                  <a:prstClr val="black"/>
                </a:solidFill>
              </a:rPr>
              <a:t>substitute</a:t>
            </a:r>
            <a:r>
              <a:rPr lang="en-US" sz="2000" b="1" dirty="0" smtClean="0">
                <a:solidFill>
                  <a:prstClr val="black"/>
                </a:solidFill>
              </a:rPr>
              <a:t>)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64531" y="1762702"/>
            <a:ext cx="16241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black"/>
                </a:solidFill>
              </a:rPr>
              <a:t>NaHCO3</a:t>
            </a:r>
            <a:br>
              <a:rPr lang="en-US" sz="2000" b="1" dirty="0" smtClean="0">
                <a:solidFill>
                  <a:prstClr val="black"/>
                </a:solidFill>
              </a:rPr>
            </a:br>
            <a:r>
              <a:rPr lang="en-US" sz="2000" b="1" dirty="0" smtClean="0">
                <a:solidFill>
                  <a:prstClr val="black"/>
                </a:solidFill>
              </a:rPr>
              <a:t>(Baking soda)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79047" y="3706495"/>
            <a:ext cx="18392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black"/>
                </a:solidFill>
              </a:rPr>
              <a:t>Na2CO3</a:t>
            </a:r>
            <a:br>
              <a:rPr lang="en-US" sz="2000" b="1" dirty="0" smtClean="0">
                <a:solidFill>
                  <a:prstClr val="black"/>
                </a:solidFill>
              </a:rPr>
            </a:br>
            <a:r>
              <a:rPr lang="en-US" sz="2000" b="1" dirty="0" smtClean="0">
                <a:solidFill>
                  <a:prstClr val="black"/>
                </a:solidFill>
              </a:rPr>
              <a:t>(Washing Soda)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37191" y="3943989"/>
            <a:ext cx="13439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black"/>
                </a:solidFill>
              </a:rPr>
              <a:t>CaCl2</a:t>
            </a:r>
            <a:br>
              <a:rPr lang="en-US" sz="2000" b="1" dirty="0" smtClean="0">
                <a:solidFill>
                  <a:prstClr val="black"/>
                </a:solidFill>
              </a:rPr>
            </a:br>
            <a:r>
              <a:rPr lang="en-US" sz="2000" b="1" dirty="0" smtClean="0">
                <a:solidFill>
                  <a:prstClr val="black"/>
                </a:solidFill>
              </a:rPr>
              <a:t>(Road Salt)</a:t>
            </a:r>
            <a:endParaRPr lang="en-US" sz="2000" b="1" dirty="0">
              <a:solidFill>
                <a:prstClr val="black"/>
              </a:solidFill>
            </a:endParaRPr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690" y="2470588"/>
            <a:ext cx="1537004" cy="1078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Picture 21" descr="http://www.armandhammer.com/siteimages/Product/Large_Vert/e1f2ac0c-ab22-45dc-b0df-057a7e8fda5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156" y="4400822"/>
            <a:ext cx="1215068" cy="176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9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Dissolution reaction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solid dissolving in a liquid breaks bonds in the solid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957D-3511-CB4A-81C3-66E0F91D58A0}" type="slidenum">
              <a:rPr lang="en-US" smtClean="0"/>
              <a:t>15</a:t>
            </a:fld>
            <a:endParaRPr lang="en-US"/>
          </a:p>
        </p:txBody>
      </p:sp>
      <p:pic>
        <p:nvPicPr>
          <p:cNvPr id="12290" name="Picture 2" descr="Related imag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458" y="2908985"/>
            <a:ext cx="2890819" cy="291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96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heat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Heat is speed of movement of molecules and atoms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957D-3511-CB4A-81C3-66E0F91D58A0}" type="slidenum">
              <a:rPr lang="en-US" smtClean="0"/>
              <a:t>16</a:t>
            </a:fld>
            <a:endParaRPr lang="en-US"/>
          </a:p>
        </p:txBody>
      </p:sp>
      <p:pic>
        <p:nvPicPr>
          <p:cNvPr id="4098" name="Picture 2" descr="Image result for moving molecules cold hot animation 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700525"/>
            <a:ext cx="7660542" cy="342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78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Heat is the movement of atoms and molecules</a:t>
            </a:r>
          </a:p>
          <a:p>
            <a:r>
              <a:rPr lang="en-US" dirty="0" smtClean="0"/>
              <a:t>Speed of that movement = heat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957D-3511-CB4A-81C3-66E0F91D58A0}" type="slidenum">
              <a:rPr lang="en-US" smtClean="0"/>
              <a:t>17</a:t>
            </a:fld>
            <a:endParaRPr lang="en-US"/>
          </a:p>
        </p:txBody>
      </p:sp>
      <p:pic>
        <p:nvPicPr>
          <p:cNvPr id="1026" name="Picture 2" descr="Related imag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654" y="3727938"/>
            <a:ext cx="3534692" cy="212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71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Unit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Need to create heat pack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Need to contain heat (Make Insulator)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Need to regulate temperature (Phase change material)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957D-3511-CB4A-81C3-66E0F91D58A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501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Unit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Need to create heat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Need to contain heat (Insulator)</a:t>
            </a:r>
          </a:p>
          <a:p>
            <a:pPr lvl="1"/>
            <a:r>
              <a:rPr lang="en-US" dirty="0" smtClean="0"/>
              <a:t>Black blocks</a:t>
            </a:r>
          </a:p>
          <a:p>
            <a:pPr lvl="1"/>
            <a:r>
              <a:rPr lang="en-US" dirty="0" smtClean="0"/>
              <a:t>Construct infant incubator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957D-3511-CB4A-81C3-66E0F91D58A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708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Engineering in Schools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957D-3511-CB4A-81C3-66E0F91D58A0}" type="slidenum">
              <a:rPr lang="en-US" smtClean="0"/>
              <a:t>2</a:t>
            </a:fld>
            <a:endParaRPr lang="en-US"/>
          </a:p>
        </p:txBody>
      </p:sp>
      <p:pic>
        <p:nvPicPr>
          <p:cNvPr id="1026" name="Picture 2" descr="Image result for mousetrap c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06" y="3952593"/>
            <a:ext cx="4048125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egg dr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856" y="1869511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25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 Blocks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957D-3511-CB4A-81C3-66E0F91D58A0}" type="slidenum">
              <a:rPr lang="en-US" smtClean="0"/>
              <a:t>20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540192" y="2187744"/>
            <a:ext cx="6063615" cy="3509645"/>
            <a:chOff x="1967205" y="2198870"/>
            <a:chExt cx="7388513" cy="4270054"/>
          </a:xfrm>
        </p:grpSpPr>
        <p:grpSp>
          <p:nvGrpSpPr>
            <p:cNvPr id="6" name="Group 5"/>
            <p:cNvGrpSpPr/>
            <p:nvPr/>
          </p:nvGrpSpPr>
          <p:grpSpPr>
            <a:xfrm>
              <a:off x="1967205" y="2198870"/>
              <a:ext cx="7388513" cy="4270054"/>
              <a:chOff x="1967150" y="2198850"/>
              <a:chExt cx="5867625" cy="3162300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1967150" y="2198850"/>
                <a:ext cx="3924300" cy="3162300"/>
              </a:xfrm>
              <a:prstGeom prst="ellipse">
                <a:avLst/>
              </a:prstGeom>
              <a:solidFill>
                <a:schemeClr val="lt1"/>
              </a:solidFill>
              <a:ln w="57150" cap="flat" cmpd="sng">
                <a:solidFill>
                  <a:schemeClr val="accent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 </a:t>
                </a: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3910475" y="2198850"/>
                <a:ext cx="3924300" cy="3162300"/>
              </a:xfrm>
              <a:prstGeom prst="ellipse">
                <a:avLst/>
              </a:prstGeom>
              <a:noFill/>
              <a:ln w="57150" cap="flat" cmpd="sng">
                <a:solidFill>
                  <a:srgbClr val="6AA84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 </a:t>
                </a:r>
              </a:p>
            </p:txBody>
          </p:sp>
        </p:grpSp>
      </p:grpSp>
      <p:sp>
        <p:nvSpPr>
          <p:cNvPr id="10" name="Rectangle 9"/>
          <p:cNvSpPr/>
          <p:nvPr/>
        </p:nvSpPr>
        <p:spPr>
          <a:xfrm>
            <a:off x="4926885" y="5812295"/>
            <a:ext cx="13308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Block B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2905526" y="5821832"/>
            <a:ext cx="13194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Block A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354884" y="1541413"/>
            <a:ext cx="85010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ea typeface="Arial" panose="020B0604020202020204" pitchFamily="34" charset="0"/>
              </a:rPr>
              <a:t>Compare the two black blocks.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98521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Transfer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Heat Transfer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957D-3511-CB4A-81C3-66E0F91D58A0}" type="slidenum">
              <a:rPr lang="en-US" smtClean="0"/>
              <a:t>21</a:t>
            </a:fld>
            <a:endParaRPr lang="en-US"/>
          </a:p>
        </p:txBody>
      </p:sp>
      <p:pic>
        <p:nvPicPr>
          <p:cNvPr id="2050" name="Picture 2" descr="Image result for moving molecules cold hot animation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406" y="2235378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71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Incubator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957D-3511-CB4A-81C3-66E0F91D58A0}" type="slidenum">
              <a:rPr lang="en-US" smtClean="0"/>
              <a:t>22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8461" y="1652066"/>
            <a:ext cx="4423006" cy="5457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800" dirty="0">
                <a:latin typeface="Arial" panose="020B0604020202020204" pitchFamily="34" charset="0"/>
                <a:ea typeface="Arial" panose="020B0604020202020204" pitchFamily="34" charset="0"/>
              </a:rPr>
              <a:t>Building Material Price List</a:t>
            </a:r>
            <a:endParaRPr lang="en-US" sz="1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00208" y="2197793"/>
            <a:ext cx="5179512" cy="2608545"/>
            <a:chOff x="3676389" y="2430049"/>
            <a:chExt cx="5179512" cy="2608545"/>
          </a:xfrm>
        </p:grpSpPr>
        <p:sp>
          <p:nvSpPr>
            <p:cNvPr id="8" name="Vertical Scroll 7"/>
            <p:cNvSpPr/>
            <p:nvPr/>
          </p:nvSpPr>
          <p:spPr>
            <a:xfrm>
              <a:off x="3676389" y="2430049"/>
              <a:ext cx="5179512" cy="2608545"/>
            </a:xfrm>
            <a:prstGeom prst="verticalScroll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153092" y="2716420"/>
              <a:ext cx="4572000" cy="232217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en-US" dirty="0">
                  <a:latin typeface="Arial" panose="020B0604020202020204" pitchFamily="34" charset="0"/>
                  <a:ea typeface="Arial" panose="020B0604020202020204" pitchFamily="34" charset="0"/>
                </a:rPr>
                <a:t>Pink Foam Board (20cm x 20cm) $15/piece</a:t>
              </a:r>
              <a:endParaRPr lang="en-US" sz="1600" dirty="0"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>
                <a:lnSpc>
                  <a:spcPct val="115000"/>
                </a:lnSpc>
              </a:pPr>
              <a:r>
                <a:rPr lang="en-US" dirty="0">
                  <a:latin typeface="Arial" panose="020B0604020202020204" pitchFamily="34" charset="0"/>
                  <a:ea typeface="Arial" panose="020B0604020202020204" pitchFamily="34" charset="0"/>
                </a:rPr>
                <a:t>Cotton Balls - $10 for 10 </a:t>
              </a:r>
              <a:endParaRPr lang="en-US" sz="1600" dirty="0"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>
                <a:lnSpc>
                  <a:spcPct val="115000"/>
                </a:lnSpc>
              </a:pPr>
              <a:r>
                <a:rPr lang="en-US" dirty="0">
                  <a:latin typeface="Arial" panose="020B0604020202020204" pitchFamily="34" charset="0"/>
                  <a:ea typeface="Arial" panose="020B0604020202020204" pitchFamily="34" charset="0"/>
                </a:rPr>
                <a:t>Green Foam (10cm x 10cm) $25/piece</a:t>
              </a:r>
              <a:endParaRPr lang="en-US" sz="1600" dirty="0"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>
                <a:lnSpc>
                  <a:spcPct val="115000"/>
                </a:lnSpc>
              </a:pPr>
              <a:r>
                <a:rPr lang="en-US" dirty="0">
                  <a:latin typeface="Arial" panose="020B0604020202020204" pitchFamily="34" charset="0"/>
                  <a:ea typeface="Arial" panose="020B0604020202020204" pitchFamily="34" charset="0"/>
                </a:rPr>
                <a:t>Aluminum foil (20cm x 20cm) $10/piece</a:t>
              </a:r>
              <a:endParaRPr lang="en-US" sz="1600" dirty="0"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>
                <a:lnSpc>
                  <a:spcPct val="115000"/>
                </a:lnSpc>
              </a:pPr>
              <a:r>
                <a:rPr lang="en-US" dirty="0">
                  <a:latin typeface="Arial" panose="020B0604020202020204" pitchFamily="34" charset="0"/>
                  <a:ea typeface="Arial" panose="020B0604020202020204" pitchFamily="34" charset="0"/>
                </a:rPr>
                <a:t>Plastic Wrap (20cm x 20cm) $15/piece</a:t>
              </a:r>
              <a:endParaRPr lang="en-US" sz="1600" dirty="0"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>
                <a:lnSpc>
                  <a:spcPct val="115000"/>
                </a:lnSpc>
              </a:pPr>
              <a:r>
                <a:rPr lang="en-US" dirty="0">
                  <a:latin typeface="Arial" panose="020B0604020202020204" pitchFamily="34" charset="0"/>
                  <a:ea typeface="Arial" panose="020B0604020202020204" pitchFamily="34" charset="0"/>
                </a:rPr>
                <a:t>Bubble Wrap (20cm x 20cm) $20/piece</a:t>
              </a:r>
              <a:endParaRPr lang="en-US" sz="16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218806"/>
              </p:ext>
            </p:extLst>
          </p:nvPr>
        </p:nvGraphicFramePr>
        <p:xfrm>
          <a:off x="2741760" y="4988490"/>
          <a:ext cx="6029325" cy="13406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76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2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Task to be completed</a:t>
                      </a:r>
                      <a:endParaRPr lang="en-US" sz="1200" b="1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(Be specific!  For example, use exact dimensions for cutting items)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Person responsible for task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5279720" y="4349652"/>
            <a:ext cx="1962653" cy="5457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800" dirty="0">
                <a:latin typeface="Arial" panose="020B0604020202020204" pitchFamily="34" charset="0"/>
                <a:ea typeface="Arial" panose="020B0604020202020204" pitchFamily="34" charset="0"/>
              </a:rPr>
              <a:t>Task Sheet</a:t>
            </a:r>
            <a:endParaRPr lang="en-US" sz="16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6146" name="Picture 2" descr="Image result for incubator clipar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508"/>
          <a:stretch/>
        </p:blipFill>
        <p:spPr bwMode="auto">
          <a:xfrm>
            <a:off x="5956559" y="2065000"/>
            <a:ext cx="2571627" cy="188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5961239" y="1545075"/>
            <a:ext cx="904415" cy="5457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800" dirty="0" smtClean="0">
                <a:latin typeface="Arial" panose="020B0604020202020204" pitchFamily="34" charset="0"/>
                <a:ea typeface="Arial" panose="020B0604020202020204" pitchFamily="34" charset="0"/>
              </a:rPr>
              <a:t>Plan</a:t>
            </a:r>
            <a:endParaRPr lang="en-US" sz="16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9147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Unit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Need to create heat pack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Need to contain heat (Make Insulator)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Need to regulate temperature (Phase change material)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957D-3511-CB4A-81C3-66E0F91D58A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5175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change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957D-3511-CB4A-81C3-66E0F91D58A0}" type="slidenum">
              <a:rPr lang="en-US" smtClean="0"/>
              <a:t>24</a:t>
            </a:fld>
            <a:endParaRPr lang="en-US"/>
          </a:p>
        </p:txBody>
      </p:sp>
      <p:pic>
        <p:nvPicPr>
          <p:cNvPr id="5" name="image26.png"/>
          <p:cNvPicPr>
            <a:picLocks noChangeAspect="1"/>
          </p:cNvPicPr>
          <p:nvPr/>
        </p:nvPicPr>
        <p:blipFill>
          <a:blip r:embed="rId2"/>
          <a:srcRect l="5084" t="10075" r="5838" b="5037"/>
          <a:stretch>
            <a:fillRect/>
          </a:stretch>
        </p:blipFill>
        <p:spPr>
          <a:xfrm>
            <a:off x="1143681" y="1506797"/>
            <a:ext cx="6554725" cy="4670068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9182902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Chocolate Fondue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957D-3511-CB4A-81C3-66E0F91D58A0}" type="slidenum">
              <a:rPr lang="en-US" smtClean="0"/>
              <a:t>25</a:t>
            </a:fld>
            <a:endParaRPr lang="en-US"/>
          </a:p>
        </p:txBody>
      </p:sp>
      <p:pic>
        <p:nvPicPr>
          <p:cNvPr id="4098" name="Picture 2" descr="Image result for chocolate sauc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5" r="20251"/>
          <a:stretch/>
        </p:blipFill>
        <p:spPr bwMode="auto">
          <a:xfrm>
            <a:off x="5035462" y="2900710"/>
            <a:ext cx="3757808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temperature prob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73" b="12501"/>
          <a:stretch/>
        </p:blipFill>
        <p:spPr bwMode="auto">
          <a:xfrm>
            <a:off x="1570004" y="1516883"/>
            <a:ext cx="3528089" cy="1940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temperature grap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19" y="3307181"/>
            <a:ext cx="4129477" cy="284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489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Petroleum Jelly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957D-3511-CB4A-81C3-66E0F91D58A0}" type="slidenum">
              <a:rPr lang="en-US" smtClean="0"/>
              <a:t>26</a:t>
            </a:fld>
            <a:endParaRPr lang="en-US"/>
          </a:p>
        </p:txBody>
      </p:sp>
      <p:pic>
        <p:nvPicPr>
          <p:cNvPr id="5122" name="Picture 2" descr="Image result for petroleum jell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4" r="10423"/>
          <a:stretch/>
        </p:blipFill>
        <p:spPr bwMode="auto">
          <a:xfrm>
            <a:off x="3883069" y="1374606"/>
            <a:ext cx="3795386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6196" y="2392470"/>
            <a:ext cx="33068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C</a:t>
            </a:r>
            <a:r>
              <a:rPr lang="en-US" sz="4000" dirty="0" smtClean="0"/>
              <a:t>hanges phase around body temperature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363311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Redesign Incubator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957D-3511-CB4A-81C3-66E0F91D58A0}" type="slidenum">
              <a:rPr lang="en-US" smtClean="0"/>
              <a:t>27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8461" y="1652066"/>
            <a:ext cx="4423006" cy="5457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800" dirty="0">
                <a:latin typeface="Arial" panose="020B0604020202020204" pitchFamily="34" charset="0"/>
                <a:ea typeface="Arial" panose="020B0604020202020204" pitchFamily="34" charset="0"/>
              </a:rPr>
              <a:t>Building Material Price List</a:t>
            </a:r>
            <a:endParaRPr lang="en-US" sz="1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00208" y="2197793"/>
            <a:ext cx="5179512" cy="2608545"/>
            <a:chOff x="3676389" y="2430049"/>
            <a:chExt cx="5179512" cy="2608545"/>
          </a:xfrm>
        </p:grpSpPr>
        <p:sp>
          <p:nvSpPr>
            <p:cNvPr id="8" name="Vertical Scroll 7"/>
            <p:cNvSpPr/>
            <p:nvPr/>
          </p:nvSpPr>
          <p:spPr>
            <a:xfrm>
              <a:off x="3676389" y="2430049"/>
              <a:ext cx="5179512" cy="2608545"/>
            </a:xfrm>
            <a:prstGeom prst="verticalScroll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153092" y="2716420"/>
              <a:ext cx="4572000" cy="232217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en-US" dirty="0">
                  <a:latin typeface="Arial" panose="020B0604020202020204" pitchFamily="34" charset="0"/>
                  <a:ea typeface="Arial" panose="020B0604020202020204" pitchFamily="34" charset="0"/>
                </a:rPr>
                <a:t>Pink Foam Board (20cm x 20cm) $15/piece</a:t>
              </a:r>
              <a:endParaRPr lang="en-US" sz="1600" dirty="0"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>
                <a:lnSpc>
                  <a:spcPct val="115000"/>
                </a:lnSpc>
              </a:pPr>
              <a:r>
                <a:rPr lang="en-US" dirty="0">
                  <a:latin typeface="Arial" panose="020B0604020202020204" pitchFamily="34" charset="0"/>
                  <a:ea typeface="Arial" panose="020B0604020202020204" pitchFamily="34" charset="0"/>
                </a:rPr>
                <a:t>Cotton Balls - $10 for 10 </a:t>
              </a:r>
              <a:endParaRPr lang="en-US" sz="1600" dirty="0"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>
                <a:lnSpc>
                  <a:spcPct val="115000"/>
                </a:lnSpc>
              </a:pPr>
              <a:r>
                <a:rPr lang="en-US" dirty="0">
                  <a:latin typeface="Arial" panose="020B0604020202020204" pitchFamily="34" charset="0"/>
                  <a:ea typeface="Arial" panose="020B0604020202020204" pitchFamily="34" charset="0"/>
                </a:rPr>
                <a:t>Green Foam (10cm x 10cm) $25/piece</a:t>
              </a:r>
              <a:endParaRPr lang="en-US" sz="1600" dirty="0"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>
                <a:lnSpc>
                  <a:spcPct val="115000"/>
                </a:lnSpc>
              </a:pPr>
              <a:r>
                <a:rPr lang="en-US" dirty="0">
                  <a:latin typeface="Arial" panose="020B0604020202020204" pitchFamily="34" charset="0"/>
                  <a:ea typeface="Arial" panose="020B0604020202020204" pitchFamily="34" charset="0"/>
                </a:rPr>
                <a:t>Aluminum foil (20cm x 20cm) $10/piece</a:t>
              </a:r>
              <a:endParaRPr lang="en-US" sz="1600" dirty="0"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>
                <a:lnSpc>
                  <a:spcPct val="115000"/>
                </a:lnSpc>
              </a:pPr>
              <a:r>
                <a:rPr lang="en-US" dirty="0">
                  <a:latin typeface="Arial" panose="020B0604020202020204" pitchFamily="34" charset="0"/>
                  <a:ea typeface="Arial" panose="020B0604020202020204" pitchFamily="34" charset="0"/>
                </a:rPr>
                <a:t>Plastic Wrap (20cm x 20cm) $15/piece</a:t>
              </a:r>
              <a:endParaRPr lang="en-US" sz="1600" dirty="0"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>
                <a:lnSpc>
                  <a:spcPct val="115000"/>
                </a:lnSpc>
              </a:pPr>
              <a:r>
                <a:rPr lang="en-US" dirty="0">
                  <a:latin typeface="Arial" panose="020B0604020202020204" pitchFamily="34" charset="0"/>
                  <a:ea typeface="Arial" panose="020B0604020202020204" pitchFamily="34" charset="0"/>
                </a:rPr>
                <a:t>Bubble Wrap (20cm x 20cm) $20/piece</a:t>
              </a:r>
              <a:endParaRPr lang="en-US" sz="16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2741760" y="4988490"/>
          <a:ext cx="6029325" cy="13406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76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2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Task to be completed</a:t>
                      </a:r>
                      <a:endParaRPr lang="en-US" sz="1200" b="1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(Be specific!  For example, use exact dimensions for cutting items)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Person responsible for task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5279720" y="4349652"/>
            <a:ext cx="1962653" cy="5457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800" dirty="0">
                <a:latin typeface="Arial" panose="020B0604020202020204" pitchFamily="34" charset="0"/>
                <a:ea typeface="Arial" panose="020B0604020202020204" pitchFamily="34" charset="0"/>
              </a:rPr>
              <a:t>Task Sheet</a:t>
            </a:r>
            <a:endParaRPr lang="en-US" sz="16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6146" name="Picture 2" descr="Image result for incubator clipar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508"/>
          <a:stretch/>
        </p:blipFill>
        <p:spPr bwMode="auto">
          <a:xfrm>
            <a:off x="5956559" y="2065000"/>
            <a:ext cx="2571627" cy="188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5961239" y="1545075"/>
            <a:ext cx="904415" cy="5457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800" dirty="0" smtClean="0">
                <a:latin typeface="Arial" panose="020B0604020202020204" pitchFamily="34" charset="0"/>
                <a:ea typeface="Arial" panose="020B0604020202020204" pitchFamily="34" charset="0"/>
              </a:rPr>
              <a:t>Plan</a:t>
            </a:r>
            <a:endParaRPr lang="en-US" sz="16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3416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957D-3511-CB4A-81C3-66E0F91D58A0}" type="slidenum">
              <a:rPr lang="en-US" smtClean="0"/>
              <a:t>28</a:t>
            </a:fld>
            <a:endParaRPr lang="en-US"/>
          </a:p>
        </p:txBody>
      </p:sp>
      <p:pic>
        <p:nvPicPr>
          <p:cNvPr id="2050" name="Picture 2" descr="Joseph Musk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622" y="2041298"/>
            <a:ext cx="1828800" cy="256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702" y="2041298"/>
            <a:ext cx="1803865" cy="25603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15" y="2041299"/>
            <a:ext cx="1851481" cy="2560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" t="8051" r="12553"/>
          <a:stretch/>
        </p:blipFill>
        <p:spPr>
          <a:xfrm>
            <a:off x="4800673" y="2041299"/>
            <a:ext cx="1836844" cy="2560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15200" y="4601618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Joe </a:t>
            </a:r>
            <a:r>
              <a:rPr lang="en-US" dirty="0" err="1" smtClean="0"/>
              <a:t>Muskin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069541" y="4612364"/>
            <a:ext cx="1445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Jenny Brewer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700169" y="4612364"/>
            <a:ext cx="1525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Jennifer Smith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39096" y="4616893"/>
            <a:ext cx="982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Jill Wulff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885794" y="4941355"/>
            <a:ext cx="2140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6"/>
              </a:rPr>
              <a:t>jmuskin@Illinois.edu</a:t>
            </a:r>
            <a:endParaRPr lang="en-US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2609702" y="4941355"/>
            <a:ext cx="1670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7"/>
              </a:rPr>
              <a:t>smije@sages.us</a:t>
            </a:r>
            <a:endParaRPr lang="en-US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4539511" y="4972133"/>
            <a:ext cx="23462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hlinkClick r:id="rId8"/>
              </a:rPr>
              <a:t>brewerj@tuscola.k12.il.us</a:t>
            </a:r>
            <a:endParaRPr lang="en-US" sz="16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263538" y="4941355"/>
            <a:ext cx="2072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hlinkClick r:id="rId9"/>
              </a:rPr>
              <a:t>wulffj@cusd305.org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5512858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hlinkClick r:id="rId10"/>
              </a:rPr>
              <a:t>https://docs.google.com/document/d</a:t>
            </a:r>
            <a:r>
              <a:rPr lang="en-US" sz="2400" u="sng" dirty="0" smtClean="0">
                <a:hlinkClick r:id="rId10"/>
              </a:rPr>
              <a:t>/</a:t>
            </a:r>
            <a:br>
              <a:rPr lang="en-US" sz="2400" u="sng" dirty="0" smtClean="0">
                <a:hlinkClick r:id="rId10"/>
              </a:rPr>
            </a:br>
            <a:r>
              <a:rPr lang="en-US" sz="2400" u="sng" dirty="0" smtClean="0">
                <a:hlinkClick r:id="rId10"/>
              </a:rPr>
              <a:t>17ycib18DuINhejT3hjarzX2Dy149vvVXUCCtGHzzPtw/</a:t>
            </a:r>
            <a:r>
              <a:rPr lang="en-US" sz="2400" u="sng" dirty="0" err="1" smtClean="0">
                <a:hlinkClick r:id="rId10"/>
              </a:rPr>
              <a:t>edit?usp</a:t>
            </a:r>
            <a:r>
              <a:rPr lang="en-US" sz="2400" u="sng" dirty="0" smtClean="0">
                <a:hlinkClick r:id="rId10"/>
              </a:rPr>
              <a:t>=sharing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72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Engineering it real life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957D-3511-CB4A-81C3-66E0F91D58A0}" type="slidenum">
              <a:rPr lang="en-US" smtClean="0"/>
              <a:t>3</a:t>
            </a:fld>
            <a:endParaRPr lang="en-US"/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559" y="1529110"/>
            <a:ext cx="7596962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03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Engineering in real life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957D-3511-CB4A-81C3-66E0F91D58A0}" type="slidenum">
              <a:rPr lang="en-US" smtClean="0"/>
              <a:t>4</a:t>
            </a:fld>
            <a:endParaRPr lang="en-US"/>
          </a:p>
        </p:txBody>
      </p:sp>
      <p:pic>
        <p:nvPicPr>
          <p:cNvPr id="3074" name="Picture 2" descr="Image result for requirement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9" t="9757" r="7288"/>
          <a:stretch/>
        </p:blipFill>
        <p:spPr bwMode="auto">
          <a:xfrm>
            <a:off x="4409162" y="2592888"/>
            <a:ext cx="4133590" cy="301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solve problem,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5" t="8564" r="10579"/>
          <a:stretch/>
        </p:blipFill>
        <p:spPr bwMode="auto">
          <a:xfrm>
            <a:off x="325676" y="2592888"/>
            <a:ext cx="3507288" cy="2728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93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crumreferencecard.com/scrumreferencecard-content/uploads/2013/03/scrum-iteration-detail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1" t="3493" r="2654" b="3325"/>
          <a:stretch/>
        </p:blipFill>
        <p:spPr bwMode="auto">
          <a:xfrm>
            <a:off x="1020725" y="1722474"/>
            <a:ext cx="6836735" cy="436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Redesign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2B1B2A-70F4-4161-A0E7-C2F45A69E46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6519446"/>
            <a:ext cx="46707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http://scrumreferencecard.com/scrum-reference-card/</a:t>
            </a:r>
          </a:p>
        </p:txBody>
      </p:sp>
    </p:spTree>
    <p:extLst>
      <p:ext uri="{BB962C8B-B14F-4D97-AF65-F5344CB8AC3E}">
        <p14:creationId xmlns:p14="http://schemas.microsoft.com/office/powerpoint/2010/main" val="56017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Analyze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957D-3511-CB4A-81C3-66E0F91D58A0}" type="slidenum">
              <a:rPr lang="en-US" smtClean="0"/>
              <a:t>6</a:t>
            </a:fld>
            <a:endParaRPr lang="en-US"/>
          </a:p>
        </p:txBody>
      </p:sp>
      <p:pic>
        <p:nvPicPr>
          <p:cNvPr id="5" name="image24.png"/>
          <p:cNvPicPr>
            <a:picLocks noChangeAspect="1"/>
          </p:cNvPicPr>
          <p:nvPr/>
        </p:nvPicPr>
        <p:blipFill rotWithShape="1">
          <a:blip r:embed="rId2"/>
          <a:srcRect t="9171"/>
          <a:stretch/>
        </p:blipFill>
        <p:spPr>
          <a:xfrm>
            <a:off x="253668" y="1374606"/>
            <a:ext cx="5690262" cy="2906881"/>
          </a:xfrm>
          <a:prstGeom prst="rect">
            <a:avLst/>
          </a:prstGeom>
          <a:ln/>
        </p:spPr>
      </p:pic>
      <p:pic>
        <p:nvPicPr>
          <p:cNvPr id="6" name="image27.png"/>
          <p:cNvPicPr>
            <a:picLocks noChangeAspect="1"/>
          </p:cNvPicPr>
          <p:nvPr/>
        </p:nvPicPr>
        <p:blipFill rotWithShape="1">
          <a:blip r:embed="rId3"/>
          <a:srcRect t="4886" b="14734"/>
          <a:stretch/>
        </p:blipFill>
        <p:spPr>
          <a:xfrm>
            <a:off x="3098799" y="3742944"/>
            <a:ext cx="6000750" cy="2572512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738560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Premature infants need warmth of an incubator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957D-3511-CB4A-81C3-66E0F91D58A0}" type="slidenum">
              <a:rPr lang="en-US" smtClean="0"/>
              <a:t>7</a:t>
            </a:fld>
            <a:endParaRPr lang="en-US"/>
          </a:p>
        </p:txBody>
      </p:sp>
      <p:pic>
        <p:nvPicPr>
          <p:cNvPr id="8194" name="Picture 2" descr="Image result for infant incuba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524" y="2385904"/>
            <a:ext cx="2767792" cy="3740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026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But more complex then just getting incubators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957D-3511-CB4A-81C3-66E0F91D58A0}" type="slidenum">
              <a:rPr lang="en-US" smtClean="0"/>
              <a:t>8</a:t>
            </a:fld>
            <a:endParaRPr lang="en-US"/>
          </a:p>
        </p:txBody>
      </p:sp>
      <p:pic>
        <p:nvPicPr>
          <p:cNvPr id="9218" name="Picture 2" descr="Image result for unused infant incubator developing wor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006" y="2670414"/>
            <a:ext cx="4446466" cy="333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424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Unit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to create heat</a:t>
            </a:r>
          </a:p>
          <a:p>
            <a:endParaRPr lang="en-US" dirty="0"/>
          </a:p>
          <a:p>
            <a:r>
              <a:rPr lang="en-US" dirty="0" smtClean="0"/>
              <a:t>Need to contain heat (Insulator)</a:t>
            </a:r>
          </a:p>
          <a:p>
            <a:endParaRPr lang="en-US" dirty="0"/>
          </a:p>
          <a:p>
            <a:r>
              <a:rPr lang="en-US" dirty="0" smtClean="0"/>
              <a:t>Need to regulate temperature (Phase change material)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957D-3511-CB4A-81C3-66E0F91D58A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539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10924</TotalTime>
  <Words>491</Words>
  <Application>Microsoft Office PowerPoint</Application>
  <PresentationFormat>On-screen Show (4:3)</PresentationFormat>
  <Paragraphs>149</Paragraphs>
  <Slides>28</Slides>
  <Notes>1</Notes>
  <HiddenSlides>9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Office Theme</vt:lpstr>
      <vt:lpstr>Story Lining Chemical Reactions</vt:lpstr>
      <vt:lpstr>Engineering in Schools</vt:lpstr>
      <vt:lpstr>Engineering it real life</vt:lpstr>
      <vt:lpstr>Engineering in real life</vt:lpstr>
      <vt:lpstr>Real engineering</vt:lpstr>
      <vt:lpstr>Analyze data</vt:lpstr>
      <vt:lpstr>The problem</vt:lpstr>
      <vt:lpstr>The problem</vt:lpstr>
      <vt:lpstr>Overview of Unit</vt:lpstr>
      <vt:lpstr>Overview of Unit</vt:lpstr>
      <vt:lpstr>Supplies – chemical reaction</vt:lpstr>
      <vt:lpstr>The reaction</vt:lpstr>
      <vt:lpstr>Chemical Reactions</vt:lpstr>
      <vt:lpstr>Supplies – Dissolution reactions</vt:lpstr>
      <vt:lpstr>Dissolution reaction</vt:lpstr>
      <vt:lpstr>What is heat</vt:lpstr>
      <vt:lpstr>Phase Change</vt:lpstr>
      <vt:lpstr>Overview of Unit</vt:lpstr>
      <vt:lpstr>Overview of Unit</vt:lpstr>
      <vt:lpstr>Black Blocks</vt:lpstr>
      <vt:lpstr>Heat Transfer</vt:lpstr>
      <vt:lpstr>Building Incubator</vt:lpstr>
      <vt:lpstr>Overview of Unit</vt:lpstr>
      <vt:lpstr>Phase change</vt:lpstr>
      <vt:lpstr>Chocolate Fondue</vt:lpstr>
      <vt:lpstr>Petroleum Jelly</vt:lpstr>
      <vt:lpstr>Redesign Incubator</vt:lpstr>
      <vt:lpstr>More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Alleyne</dc:creator>
  <cp:lastModifiedBy>Perez, Jessica Gabrielle</cp:lastModifiedBy>
  <cp:revision>299</cp:revision>
  <dcterms:created xsi:type="dcterms:W3CDTF">2014-10-08T04:22:23Z</dcterms:created>
  <dcterms:modified xsi:type="dcterms:W3CDTF">2019-10-16T22:56:05Z</dcterms:modified>
</cp:coreProperties>
</file>